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9"/>
  </p:notesMasterIdLst>
  <p:sldIdLst>
    <p:sldId id="256" r:id="rId2"/>
    <p:sldId id="326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25" r:id="rId15"/>
    <p:sldId id="327" r:id="rId16"/>
    <p:sldId id="315" r:id="rId17"/>
    <p:sldId id="316" r:id="rId18"/>
    <p:sldId id="329" r:id="rId19"/>
    <p:sldId id="317" r:id="rId20"/>
    <p:sldId id="319" r:id="rId21"/>
    <p:sldId id="318" r:id="rId22"/>
    <p:sldId id="320" r:id="rId23"/>
    <p:sldId id="321" r:id="rId24"/>
    <p:sldId id="322" r:id="rId25"/>
    <p:sldId id="324" r:id="rId26"/>
    <p:sldId id="323" r:id="rId27"/>
    <p:sldId id="328" r:id="rId28"/>
  </p:sldIdLst>
  <p:sldSz cx="9144000" cy="6858000" type="screen4x3"/>
  <p:notesSz cx="6858000" cy="9144000"/>
  <p:defaultTextStyle>
    <a:defPPr>
      <a:defRPr lang="en-AU"/>
    </a:defPPr>
    <a:lvl1pPr algn="l" rtl="0" fontAlgn="b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rtl="0" fontAlgn="b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rtl="0" fontAlgn="b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rtl="0" fontAlgn="b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rtl="0" fontAlgn="b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FF0000"/>
    <a:srgbClr val="CC9900"/>
    <a:srgbClr val="FFFF66"/>
    <a:srgbClr val="EE3224"/>
    <a:srgbClr val="FFFFFF"/>
    <a:srgbClr val="887E6E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6" autoAdjust="0"/>
    <p:restoredTop sz="90959" autoAdjust="0"/>
  </p:normalViewPr>
  <p:slideViewPr>
    <p:cSldViewPr>
      <p:cViewPr varScale="1">
        <p:scale>
          <a:sx n="68" d="100"/>
          <a:sy n="68" d="100"/>
        </p:scale>
        <p:origin x="162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base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base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6F814AB-5001-4222-ADE3-3F698F565ACE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8857891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83E416-7F5F-424C-B8CC-0F2BA7FA85DA}" type="slidenum">
              <a:rPr lang="zh-CN" altLang="en-AU" smtClean="0">
                <a:solidFill>
                  <a:schemeClr val="tx1"/>
                </a:solidFill>
              </a:rPr>
              <a:pPr eaLnBrk="1" hangingPunct="1"/>
              <a:t>1</a:t>
            </a:fld>
            <a:endParaRPr lang="en-AU" altLang="zh-CN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40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F814AB-5001-4222-ADE3-3F698F565ACE}" type="slidenum">
              <a:rPr lang="zh-CN" altLang="en-AU" smtClean="0"/>
              <a:pPr>
                <a:defRPr/>
              </a:pPr>
              <a:t>17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1940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F814AB-5001-4222-ADE3-3F698F565ACE}" type="slidenum">
              <a:rPr lang="zh-CN" altLang="en-AU" smtClean="0"/>
              <a:pPr>
                <a:defRPr/>
              </a:pPr>
              <a:t>18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10140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2625" y="1557338"/>
            <a:ext cx="6553200" cy="12954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2625" y="3357563"/>
            <a:ext cx="5859463" cy="503237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3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RMIT University©yyyy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School/Department/Area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F4FFC8-252A-4E13-A3EE-1336CC33C309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55857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638"/>
            <a:ext cx="2057400" cy="58912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74638"/>
            <a:ext cx="6019800" cy="58912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RMIT University©yyyy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School/Department/Area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15351-7630-47C7-973C-A530C46B69EA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46186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RMIT University©yyyy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School/Department/Area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0AEC0-41DF-4F0C-B4A1-F9BED1ED908D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85677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RMIT University©yyyy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School/Department/Area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85F76-FF29-46CA-A530-2F254816E72D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20917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RMIT University©yyyy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School/Department/Area</a:t>
            </a: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5127C-0085-477A-A638-217D8101117C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40351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RMIT University©yyyy</a:t>
            </a:r>
          </a:p>
        </p:txBody>
      </p:sp>
      <p:sp>
        <p:nvSpPr>
          <p:cNvPr id="8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School/Department/Area</a:t>
            </a:r>
          </a:p>
        </p:txBody>
      </p:sp>
      <p:sp>
        <p:nvSpPr>
          <p:cNvPr id="9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C60FE-4922-4956-BEB8-3F982CF85C98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04874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RMIT University©yyyy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School/Department/Area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75CC3-4CE1-4BF1-8A46-377E0FC76C4F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916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RMIT University©yyyy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School/Department/Area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83890-F8D6-44EC-B402-9B557E04C573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1366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RMIT University©yyyy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School/Department/Area</a:t>
            </a: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0957C-8BC5-45E4-A48B-8EECAED6903F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150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RMIT University©yyyy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School/Department/Area</a:t>
            </a: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0EED9-7AF8-4D23-A16E-B995C856B4D8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8243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" descr="core foot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4150"/>
            <a:ext cx="9144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4638"/>
            <a:ext cx="8229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smtClean="0"/>
              <a:t>Click to edit Header 1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00163"/>
            <a:ext cx="8229600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altLang="zh-CN" smtClean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 sz="1100"/>
            </a:lvl1pPr>
          </a:lstStyle>
          <a:p>
            <a:pPr>
              <a:defRPr/>
            </a:pPr>
            <a:r>
              <a:rPr lang="en-AU"/>
              <a:t>RMIT University©yyyy</a:t>
            </a:r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11438" y="6575425"/>
            <a:ext cx="3832225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defRPr sz="1100"/>
            </a:lvl1pPr>
          </a:lstStyle>
          <a:p>
            <a:pPr>
              <a:defRPr/>
            </a:pPr>
            <a:r>
              <a:rPr lang="en-AU"/>
              <a:t>School/Department/Area</a:t>
            </a:r>
          </a:p>
        </p:txBody>
      </p:sp>
      <p:sp>
        <p:nvSpPr>
          <p:cNvPr id="3092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100">
                <a:ea typeface="宋体" pitchFamily="2" charset="-122"/>
              </a:defRPr>
            </a:lvl1pPr>
          </a:lstStyle>
          <a:p>
            <a:pPr>
              <a:defRPr/>
            </a:pPr>
            <a:fld id="{4CD7330E-0F12-48E9-AEA2-B6B480F4DE28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50000"/>
        </a:spcBef>
        <a:spcAft>
          <a:spcPct val="0"/>
        </a:spcAft>
        <a:buClr>
          <a:srgbClr val="887E6E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485775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795338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 sz="2400">
          <a:solidFill>
            <a:schemeClr val="tx1"/>
          </a:solidFill>
          <a:latin typeface="+mn-lt"/>
          <a:cs typeface="+mn-cs"/>
        </a:defRPr>
      </a:lvl3pPr>
      <a:lvl4pPr marL="1090613" indent="-166688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1390650" indent="-171450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5pPr>
      <a:lvl6pPr marL="1847850" indent="-171450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6pPr>
      <a:lvl7pPr marL="2305050" indent="-171450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7pPr>
      <a:lvl8pPr marL="2762250" indent="-171450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8pPr>
      <a:lvl9pPr marL="3219450" indent="-171450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8070677" cy="1873250"/>
          </a:xfrm>
        </p:spPr>
        <p:txBody>
          <a:bodyPr/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4000" dirty="0" smtClean="0">
                <a:ea typeface="SimSun"/>
                <a:cs typeface="Times New Roman"/>
              </a:rPr>
              <a:t>Literature Review: The Key to the Door of Research</a:t>
            </a:r>
            <a:endParaRPr lang="en-AU" sz="4000" dirty="0">
              <a:effectLst/>
              <a:ea typeface="SimSun"/>
              <a:cs typeface="Times New Roman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290637" y="2268511"/>
            <a:ext cx="8391600" cy="503238"/>
          </a:xfrm>
        </p:spPr>
        <p:txBody>
          <a:bodyPr/>
          <a:lstStyle/>
          <a:p>
            <a:pPr eaLnBrk="1" hangingPunct="1"/>
            <a:r>
              <a:rPr lang="en-AU" altLang="zh-CN" sz="2400" dirty="0" smtClean="0">
                <a:ea typeface="宋体" pitchFamily="2" charset="-122"/>
              </a:rPr>
              <a:t>Jian Zhen Ou, PhD</a:t>
            </a:r>
            <a:r>
              <a:rPr lang="en-US" altLang="zh-CN" sz="2400" dirty="0" smtClean="0">
                <a:ea typeface="宋体" pitchFamily="2" charset="-122"/>
              </a:rPr>
              <a:t>, </a:t>
            </a:r>
          </a:p>
          <a:p>
            <a:pPr eaLnBrk="1" hangingPunct="1"/>
            <a:r>
              <a:rPr lang="en-US" altLang="zh-CN" sz="2400" dirty="0" smtClean="0">
                <a:ea typeface="宋体" pitchFamily="2" charset="-122"/>
              </a:rPr>
              <a:t>Australian Research Council DECRA Fellow</a:t>
            </a:r>
            <a:endParaRPr lang="en-AU" altLang="zh-CN" sz="2400" dirty="0" smtClean="0">
              <a:ea typeface="宋体" pitchFamily="2" charset="-122"/>
            </a:endParaRPr>
          </a:p>
        </p:txBody>
      </p:sp>
      <p:sp>
        <p:nvSpPr>
          <p:cNvPr id="3076" name="Subtitle 2"/>
          <p:cNvSpPr txBox="1">
            <a:spLocks/>
          </p:cNvSpPr>
          <p:nvPr/>
        </p:nvSpPr>
        <p:spPr bwMode="auto">
          <a:xfrm>
            <a:off x="290637" y="3406501"/>
            <a:ext cx="93614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buClr>
                <a:srgbClr val="887E6E"/>
              </a:buClr>
            </a:pPr>
            <a:r>
              <a:rPr lang="en-US" altLang="zh-CN" sz="2400" dirty="0" smtClean="0">
                <a:ea typeface="宋体" pitchFamily="2" charset="-122"/>
              </a:rPr>
              <a:t>Senior Research Fellow</a:t>
            </a:r>
            <a:endParaRPr lang="en-AU" altLang="zh-CN" sz="2400" dirty="0">
              <a:ea typeface="宋体" pitchFamily="2" charset="-122"/>
            </a:endParaRPr>
          </a:p>
          <a:p>
            <a:pPr eaLnBrk="1" fontAlgn="base" hangingPunct="1">
              <a:spcBef>
                <a:spcPct val="50000"/>
              </a:spcBef>
              <a:buClr>
                <a:srgbClr val="887E6E"/>
              </a:buClr>
            </a:pPr>
            <a:r>
              <a:rPr lang="en-US" altLang="zh-CN" sz="2400" dirty="0" smtClean="0">
                <a:ea typeface="宋体" pitchFamily="2" charset="-122"/>
              </a:rPr>
              <a:t>School of Engineering</a:t>
            </a:r>
            <a:endParaRPr lang="en-AU" altLang="zh-CN" sz="2400" dirty="0" smtClean="0">
              <a:ea typeface="宋体" pitchFamily="2" charset="-122"/>
            </a:endParaRPr>
          </a:p>
          <a:p>
            <a:pPr eaLnBrk="1" fontAlgn="base" hangingPunct="1">
              <a:spcBef>
                <a:spcPct val="50000"/>
              </a:spcBef>
              <a:buClr>
                <a:srgbClr val="887E6E"/>
              </a:buClr>
            </a:pPr>
            <a:r>
              <a:rPr lang="en-AU" altLang="zh-CN" sz="2400" dirty="0" smtClean="0">
                <a:ea typeface="宋体" pitchFamily="2" charset="-122"/>
              </a:rPr>
              <a:t>RMIT University</a:t>
            </a:r>
            <a:endParaRPr lang="en-AU" altLang="zh-CN" sz="2400" dirty="0">
              <a:ea typeface="宋体" pitchFamily="2" charset="-122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290637" y="5047729"/>
            <a:ext cx="93614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buClr>
                <a:srgbClr val="887E6E"/>
              </a:buClr>
            </a:pPr>
            <a:r>
              <a:rPr lang="en-US" altLang="zh-CN" sz="2400" dirty="0" smtClean="0">
                <a:ea typeface="宋体" pitchFamily="2" charset="-122"/>
              </a:rPr>
              <a:t>Jianzhen.ou@rmit.edu.au</a:t>
            </a:r>
            <a:endParaRPr lang="en-AU" altLang="zh-CN" sz="2400" dirty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1 (part search):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10</a:t>
            </a:fld>
            <a:endParaRPr lang="en-AU" altLang="zh-CN" sz="110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153663" y="4005064"/>
            <a:ext cx="888283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For hydrothermal synthesis of nanostructured tungsten oxides</a:t>
            </a:r>
          </a:p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Type in “ </a:t>
            </a:r>
            <a:r>
              <a:rPr lang="en-US" altLang="zh-CN" sz="2200" kern="0" dirty="0" err="1" smtClean="0"/>
              <a:t>nano</a:t>
            </a:r>
            <a:r>
              <a:rPr lang="en-US" altLang="zh-CN" sz="2200" kern="0" dirty="0" smtClean="0"/>
              <a:t>*, tungsten oxide*, hydrothermal”</a:t>
            </a:r>
          </a:p>
          <a:p>
            <a:r>
              <a:rPr lang="en-US" altLang="zh-CN" sz="2200" kern="0" dirty="0" smtClean="0"/>
              <a:t> Significantly narrow down the number of literature</a:t>
            </a:r>
          </a:p>
          <a:p>
            <a:r>
              <a:rPr lang="en-US" altLang="zh-CN" sz="2200" kern="0" dirty="0" smtClean="0"/>
              <a:t> Goal? I will look at the synthesis parameters and their influence on the materials’ crystal structures and morphologies </a:t>
            </a:r>
          </a:p>
          <a:p>
            <a:endParaRPr lang="en-US" altLang="zh-CN" sz="2200" kern="0" dirty="0" smtClean="0"/>
          </a:p>
          <a:p>
            <a:pPr marL="0" indent="0">
              <a:buNone/>
            </a:pPr>
            <a:endParaRPr lang="en-US" altLang="zh-CN" sz="2200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" y="550002"/>
            <a:ext cx="9144000" cy="330523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0" y="1700808"/>
            <a:ext cx="755576" cy="360040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1 (part search):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11</a:t>
            </a:fld>
            <a:endParaRPr lang="en-AU" altLang="zh-CN" sz="110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86133" y="4430820"/>
            <a:ext cx="8882833" cy="159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I used a table to summarize the parameters I was looking for</a:t>
            </a:r>
          </a:p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I filtered out the literature if similar parameters are presented  </a:t>
            </a:r>
          </a:p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A short description on the table was also presented </a:t>
            </a:r>
          </a:p>
          <a:p>
            <a:pPr marL="0" indent="0">
              <a:buNone/>
            </a:pPr>
            <a:endParaRPr lang="en-US" altLang="zh-CN" sz="2200" kern="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3" y="764704"/>
            <a:ext cx="8762515" cy="34563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53663" y="974437"/>
            <a:ext cx="8762515" cy="438339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7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1 (part search):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12</a:t>
            </a:fld>
            <a:endParaRPr lang="en-AU" altLang="zh-CN" sz="110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0" y="5305698"/>
            <a:ext cx="914400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I also used a figure for better illustration. It is more attractive to the readers  </a:t>
            </a:r>
          </a:p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Keep in mind that you need figure reproduction permission.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594654"/>
            <a:ext cx="556429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1 (critical discussion):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13</a:t>
            </a:fld>
            <a:endParaRPr lang="en-AU" altLang="zh-CN" sz="11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26" y="840671"/>
            <a:ext cx="5642473" cy="55292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347922" y="3521330"/>
            <a:ext cx="5741775" cy="1131806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347923" y="1747542"/>
            <a:ext cx="5741775" cy="1436201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9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1 (critical discussion):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14</a:t>
            </a:fld>
            <a:endParaRPr lang="en-AU" altLang="zh-CN" sz="110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191495" y="779200"/>
            <a:ext cx="8772992" cy="466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200" kern="0" dirty="0" smtClean="0"/>
              <a:t>Critical discussion is the soul of the literature review. Examples include:</a:t>
            </a:r>
          </a:p>
          <a:p>
            <a:r>
              <a:rPr lang="en-US" altLang="zh-CN" sz="2200" kern="0" dirty="0" smtClean="0"/>
              <a:t>Advantages and disadvantages compared with other current counterparts</a:t>
            </a:r>
          </a:p>
          <a:p>
            <a:pPr marL="0" indent="0">
              <a:buNone/>
            </a:pPr>
            <a:r>
              <a:rPr lang="en-US" altLang="zh-CN" sz="2200" kern="0" dirty="0"/>
              <a:t> </a:t>
            </a:r>
            <a:r>
              <a:rPr lang="en-US" altLang="zh-CN" sz="2200" kern="0" dirty="0" smtClean="0"/>
              <a:t> </a:t>
            </a:r>
            <a:r>
              <a:rPr lang="en-US" altLang="zh-CN" sz="2200" kern="0" dirty="0" smtClean="0">
                <a:solidFill>
                  <a:srgbClr val="FF0000"/>
                </a:solidFill>
              </a:rPr>
              <a:t>This method is excellent in terms of …. However…… </a:t>
            </a:r>
          </a:p>
          <a:p>
            <a:r>
              <a:rPr lang="en-US" altLang="zh-CN" sz="2200" kern="0" dirty="0" smtClean="0"/>
              <a:t>Current unknowns and their implications</a:t>
            </a:r>
          </a:p>
          <a:p>
            <a:pPr marL="0" indent="0">
              <a:buNone/>
            </a:pPr>
            <a:r>
              <a:rPr lang="en-US" altLang="zh-CN" sz="2200" kern="0" dirty="0"/>
              <a:t> </a:t>
            </a:r>
            <a:r>
              <a:rPr lang="en-US" altLang="zh-CN" sz="2200" kern="0" dirty="0" smtClean="0"/>
              <a:t>  </a:t>
            </a:r>
            <a:r>
              <a:rPr lang="en-US" altLang="zh-CN" sz="2200" kern="0" dirty="0">
                <a:solidFill>
                  <a:srgbClr val="FF0000"/>
                </a:solidFill>
              </a:rPr>
              <a:t>This method </a:t>
            </a:r>
            <a:r>
              <a:rPr lang="en-US" altLang="zh-CN" sz="2200" kern="0" dirty="0" smtClean="0">
                <a:solidFill>
                  <a:srgbClr val="FF0000"/>
                </a:solidFill>
              </a:rPr>
              <a:t>can be…. paving the way for developing high performance commercial system.</a:t>
            </a:r>
            <a:endParaRPr lang="en-US" altLang="zh-CN" sz="2200" kern="0" dirty="0" smtClean="0"/>
          </a:p>
          <a:p>
            <a:r>
              <a:rPr lang="en-US" altLang="zh-CN" sz="2200" kern="0" dirty="0" smtClean="0"/>
              <a:t>Suggestions on future research direction, improvements etc.</a:t>
            </a:r>
          </a:p>
          <a:p>
            <a:pPr marL="0" indent="0">
              <a:buNone/>
            </a:pPr>
            <a:r>
              <a:rPr lang="en-US" altLang="zh-CN" sz="2200" kern="0" dirty="0" smtClean="0"/>
              <a:t>   </a:t>
            </a:r>
            <a:r>
              <a:rPr lang="en-US" altLang="zh-CN" sz="2200" kern="0" dirty="0">
                <a:solidFill>
                  <a:srgbClr val="FF0000"/>
                </a:solidFill>
              </a:rPr>
              <a:t>This method </a:t>
            </a:r>
            <a:r>
              <a:rPr lang="en-US" altLang="zh-CN" sz="2200" kern="0" dirty="0" smtClean="0">
                <a:solidFill>
                  <a:srgbClr val="FF0000"/>
                </a:solidFill>
              </a:rPr>
              <a:t>can be further improved by…. as suggested in the literature …..</a:t>
            </a:r>
            <a:endParaRPr lang="en-US" altLang="zh-CN" sz="2200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200" kern="0" dirty="0" smtClean="0"/>
          </a:p>
        </p:txBody>
      </p:sp>
    </p:spTree>
    <p:extLst>
      <p:ext uri="{BB962C8B-B14F-4D97-AF65-F5344CB8AC3E}">
        <p14:creationId xmlns:p14="http://schemas.microsoft.com/office/powerpoint/2010/main" val="32294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1 (critical discussion):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15</a:t>
            </a:fld>
            <a:endParaRPr lang="en-AU" altLang="zh-CN" sz="1100" smtClean="0"/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128533" y="974436"/>
            <a:ext cx="8528106" cy="231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200" kern="0" dirty="0" smtClean="0"/>
              <a:t>Through the literature review process, you may find new pieces of knowledge that is outside the structure you have defined earlier.</a:t>
            </a:r>
          </a:p>
          <a:p>
            <a:pPr marL="0" indent="0">
              <a:buNone/>
            </a:pPr>
            <a:r>
              <a:rPr lang="en-US" altLang="zh-CN" sz="2200" kern="0" dirty="0" smtClean="0"/>
              <a:t>In this case, revision of the structure is needed to readily reflect the state-of-the-art knowledge framework.</a:t>
            </a:r>
          </a:p>
        </p:txBody>
      </p:sp>
    </p:spTree>
    <p:extLst>
      <p:ext uri="{BB962C8B-B14F-4D97-AF65-F5344CB8AC3E}">
        <p14:creationId xmlns:p14="http://schemas.microsoft.com/office/powerpoint/2010/main" val="308959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07504" y="1628800"/>
            <a:ext cx="8229600" cy="2088232"/>
          </a:xfrm>
        </p:spPr>
        <p:txBody>
          <a:bodyPr/>
          <a:lstStyle/>
          <a:p>
            <a:pPr algn="ctr"/>
            <a:r>
              <a:rPr lang="en-US" sz="3600" b="1" dirty="0" smtClean="0"/>
              <a:t>How about you know nothing about the field?</a:t>
            </a:r>
            <a:endParaRPr lang="en-AU" sz="36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16</a:t>
            </a:fld>
            <a:endParaRPr lang="en-AU" altLang="zh-CN" sz="11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54" y="3174107"/>
            <a:ext cx="2515666" cy="251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17</a:t>
            </a:fld>
            <a:endParaRPr lang="en-AU" altLang="zh-CN" sz="110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412067" y="4941168"/>
            <a:ext cx="8502975" cy="231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800" kern="0" dirty="0" smtClean="0"/>
              <a:t>From 2013, I am a co-leader of the “Human Gas Sensing Capsule” developing </a:t>
            </a:r>
            <a:r>
              <a:rPr lang="en-US" altLang="zh-CN" sz="2800" kern="0" smtClean="0"/>
              <a:t>team.</a:t>
            </a:r>
            <a:endParaRPr lang="en-US" altLang="zh-CN" sz="2800" kern="0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611560" y="1196752"/>
            <a:ext cx="7621717" cy="3553942"/>
          </a:xfrm>
          <a:prstGeom prst="roundRect">
            <a:avLst>
              <a:gd name="adj" fmla="val 2656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739" b="-69565"/>
            </a:stretch>
          </a:blipFill>
          <a:ln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AU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815" y="0"/>
            <a:ext cx="7708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3600" dirty="0">
                <a:solidFill>
                  <a:prstClr val="black"/>
                </a:solidFill>
                <a:latin typeface="Calibri"/>
                <a:cs typeface="+mn-cs"/>
              </a:rPr>
              <a:t>A New Diagnostic </a:t>
            </a:r>
            <a:r>
              <a:rPr lang="en-AU" sz="3600" dirty="0" smtClean="0">
                <a:solidFill>
                  <a:prstClr val="black"/>
                </a:solidFill>
                <a:latin typeface="Calibri"/>
                <a:cs typeface="+mn-cs"/>
              </a:rPr>
              <a:t>Technology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3600" dirty="0" smtClean="0">
                <a:solidFill>
                  <a:prstClr val="black"/>
                </a:solidFill>
                <a:latin typeface="Calibri"/>
                <a:cs typeface="+mn-cs"/>
              </a:rPr>
              <a:t>Human Gas Sensing Capsule </a:t>
            </a:r>
            <a:endParaRPr lang="en-AU" sz="3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89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2: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18</a:t>
            </a:fld>
            <a:endParaRPr lang="en-AU" altLang="zh-CN" sz="110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444500" y="3921794"/>
            <a:ext cx="8502975" cy="231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800" kern="0" dirty="0" smtClean="0"/>
              <a:t>In 2014, I needed to prepare a review paper to position a developed idea/prototype called “human gas capsule“ in the clinical diagnostic field.</a:t>
            </a:r>
          </a:p>
          <a:p>
            <a:r>
              <a:rPr lang="en-US" altLang="zh-CN" sz="2800" kern="0" dirty="0" smtClean="0"/>
              <a:t>Time from preparation to submission: 3 months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516429"/>
            <a:ext cx="8263484" cy="33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6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2 (difficulties):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19</a:t>
            </a:fld>
            <a:endParaRPr lang="en-AU" altLang="zh-CN" sz="110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276062" y="836712"/>
            <a:ext cx="8502975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800" kern="0" dirty="0" smtClean="0"/>
              <a:t>I don’t have any knowledge in the field (gastroenterology, physiology, clinical science etc.)</a:t>
            </a:r>
          </a:p>
          <a:p>
            <a:r>
              <a:rPr lang="en-US" altLang="zh-CN" sz="2800" kern="0" dirty="0" smtClean="0"/>
              <a:t>I don’t know what are the current approaches to measure the gas in the human gastrointestinal tract</a:t>
            </a:r>
          </a:p>
          <a:p>
            <a:r>
              <a:rPr lang="en-US" altLang="zh-CN" sz="2800" kern="0" dirty="0" smtClean="0"/>
              <a:t>I am a healthy person free from gut diseases and disorders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78" y="3933056"/>
            <a:ext cx="3288242" cy="24630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65446" y="6208745"/>
            <a:ext cx="3227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Ref</a:t>
            </a:r>
            <a:r>
              <a:rPr lang="en-AU" dirty="0">
                <a:solidFill>
                  <a:schemeClr val="tx1"/>
                </a:solidFill>
              </a:rPr>
              <a:t>: ashleyjamespryce.wordpress.com</a:t>
            </a:r>
          </a:p>
        </p:txBody>
      </p:sp>
    </p:spTree>
    <p:extLst>
      <p:ext uri="{BB962C8B-B14F-4D97-AF65-F5344CB8AC3E}">
        <p14:creationId xmlns:p14="http://schemas.microsoft.com/office/powerpoint/2010/main" val="64707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altLang="zh-CN" sz="3000" b="1" dirty="0" smtClean="0"/>
              <a:t>Lecture structure</a:t>
            </a:r>
            <a:endParaRPr lang="en-AU" sz="3000" b="1" dirty="0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137214" y="692696"/>
            <a:ext cx="7974371" cy="5626232"/>
          </a:xfrm>
        </p:spPr>
        <p:txBody>
          <a:bodyPr/>
          <a:lstStyle/>
          <a:p>
            <a:r>
              <a:rPr lang="en-US" altLang="zh-CN" sz="2800" dirty="0" smtClean="0"/>
              <a:t>Why literature review?</a:t>
            </a:r>
          </a:p>
          <a:p>
            <a:r>
              <a:rPr lang="en-US" altLang="zh-CN" sz="2800" dirty="0"/>
              <a:t>What </a:t>
            </a:r>
            <a:r>
              <a:rPr lang="en-US" altLang="zh-CN" sz="2800" dirty="0" smtClean="0"/>
              <a:t>is literature </a:t>
            </a:r>
            <a:r>
              <a:rPr lang="en-US" altLang="zh-CN" sz="2800" dirty="0"/>
              <a:t>review</a:t>
            </a:r>
            <a:r>
              <a:rPr lang="en-US" altLang="zh-CN" sz="2800" dirty="0" smtClean="0"/>
              <a:t>?</a:t>
            </a:r>
          </a:p>
          <a:p>
            <a:r>
              <a:rPr lang="en-US" altLang="zh-CN" sz="2800" dirty="0" smtClean="0"/>
              <a:t>The process of literature review</a:t>
            </a:r>
          </a:p>
          <a:p>
            <a:r>
              <a:rPr lang="en-US" altLang="zh-CN" sz="2800" dirty="0" smtClean="0"/>
              <a:t>Tools for literature review</a:t>
            </a:r>
          </a:p>
          <a:p>
            <a:r>
              <a:rPr lang="en-US" altLang="zh-CN" sz="2800" dirty="0" smtClean="0"/>
              <a:t>Example 1 Demonstration </a:t>
            </a:r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     - critical discussion </a:t>
            </a:r>
          </a:p>
          <a:p>
            <a:r>
              <a:rPr lang="en-US" altLang="zh-CN" sz="2800" dirty="0" smtClean="0"/>
              <a:t>Example 2 Demonstration</a:t>
            </a:r>
          </a:p>
          <a:p>
            <a:r>
              <a:rPr lang="en-US" altLang="zh-CN" sz="2800" dirty="0" smtClean="0"/>
              <a:t>Suggested structure </a:t>
            </a:r>
          </a:p>
          <a:p>
            <a:r>
              <a:rPr lang="en-US" altLang="zh-CN" sz="2800" dirty="0" smtClean="0"/>
              <a:t>Conclusion</a:t>
            </a:r>
          </a:p>
          <a:p>
            <a:endParaRPr lang="en-US" altLang="zh-CN" sz="2800" dirty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RMIT University©yyyy</a:t>
            </a:r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2</a:t>
            </a:fld>
            <a:endParaRPr lang="en-AU" altLang="zh-CN" sz="1100" smtClean="0"/>
          </a:p>
        </p:txBody>
      </p:sp>
    </p:spTree>
    <p:extLst>
      <p:ext uri="{BB962C8B-B14F-4D97-AF65-F5344CB8AC3E}">
        <p14:creationId xmlns:p14="http://schemas.microsoft.com/office/powerpoint/2010/main" val="272339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2 (questions in my mind):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20</a:t>
            </a:fld>
            <a:endParaRPr lang="en-AU" altLang="zh-CN" sz="1100" smtClean="0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276062" y="764704"/>
            <a:ext cx="850297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How does the intestinal gas produced?</a:t>
            </a:r>
          </a:p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What is the link between intestinal gas and gut diseases and disorders?</a:t>
            </a:r>
          </a:p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What are the techniques to measure the intestinal gas? </a:t>
            </a:r>
          </a:p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What are the instrumentation involved?</a:t>
            </a:r>
          </a:p>
          <a:p>
            <a:pPr marL="0" indent="0">
              <a:buNone/>
            </a:pPr>
            <a:endParaRPr lang="en-US" altLang="zh-CN" sz="2800" kern="0" dirty="0" smtClean="0"/>
          </a:p>
        </p:txBody>
      </p:sp>
    </p:spTree>
    <p:extLst>
      <p:ext uri="{BB962C8B-B14F-4D97-AF65-F5344CB8AC3E}">
        <p14:creationId xmlns:p14="http://schemas.microsoft.com/office/powerpoint/2010/main" val="33874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2 (finding the structure):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21</a:t>
            </a:fld>
            <a:endParaRPr lang="en-AU" altLang="zh-CN" sz="110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66712" y="5148602"/>
            <a:ext cx="8502975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200" kern="0" dirty="0" smtClean="0"/>
              <a:t>Keywords: gastrointestinal gas (intestine* gas gastro*)</a:t>
            </a:r>
          </a:p>
          <a:p>
            <a:r>
              <a:rPr lang="en-US" altLang="zh-CN" sz="2200" kern="0" dirty="0" smtClean="0"/>
              <a:t>By searching only the current review articles, the number of literature required to read is greatly reduced (from 2126 to 207).  </a:t>
            </a:r>
          </a:p>
          <a:p>
            <a:pPr marL="0" indent="0">
              <a:buNone/>
            </a:pPr>
            <a:endParaRPr lang="en-US" altLang="zh-CN" sz="2200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9"/>
          <a:stretch/>
        </p:blipFill>
        <p:spPr>
          <a:xfrm>
            <a:off x="33609" y="540979"/>
            <a:ext cx="3674295" cy="435292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6712" y="2060848"/>
            <a:ext cx="755576" cy="360040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24" b="5897"/>
          <a:stretch/>
        </p:blipFill>
        <p:spPr>
          <a:xfrm>
            <a:off x="4370830" y="513268"/>
            <a:ext cx="4665666" cy="44279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>
            <a:off x="4405150" y="2060848"/>
            <a:ext cx="755576" cy="360040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2: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22</a:t>
            </a:fld>
            <a:endParaRPr lang="en-AU" altLang="zh-CN" sz="11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14189"/>
            <a:ext cx="6804248" cy="1676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4" y="2558320"/>
            <a:ext cx="7305297" cy="382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8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2: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23</a:t>
            </a:fld>
            <a:endParaRPr lang="en-AU" altLang="zh-CN" sz="11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" y="620688"/>
            <a:ext cx="8988233" cy="1440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" y="2613892"/>
            <a:ext cx="9144000" cy="90406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>
            <a:off x="0" y="711568"/>
            <a:ext cx="755576" cy="360040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278850" y="2532265"/>
            <a:ext cx="755576" cy="360040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63" y="3654907"/>
            <a:ext cx="3682933" cy="3203093"/>
          </a:xfrm>
          <a:prstGeom prst="rect">
            <a:avLst/>
          </a:prstGeom>
        </p:spPr>
      </p:pic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3928122" y="3861048"/>
            <a:ext cx="5086359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Look at the cited references can be a quick way to get the updated information.</a:t>
            </a:r>
          </a:p>
          <a:p>
            <a:r>
              <a:rPr lang="en-US" altLang="zh-CN" sz="2800" kern="0" dirty="0" smtClean="0"/>
              <a:t>Help to construct the knowledge framework.  </a:t>
            </a:r>
            <a:endParaRPr lang="en-US" altLang="zh-CN" sz="2800" kern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800" kern="0" dirty="0" smtClean="0"/>
          </a:p>
        </p:txBody>
      </p:sp>
    </p:spTree>
    <p:extLst>
      <p:ext uri="{BB962C8B-B14F-4D97-AF65-F5344CB8AC3E}">
        <p14:creationId xmlns:p14="http://schemas.microsoft.com/office/powerpoint/2010/main" val="4847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2: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24</a:t>
            </a:fld>
            <a:endParaRPr lang="en-AU" altLang="zh-CN" sz="11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" y="513268"/>
            <a:ext cx="9144000" cy="29271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3" y="3722068"/>
            <a:ext cx="5372024" cy="1003075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153663" y="4725143"/>
            <a:ext cx="8882833" cy="158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800" kern="0" dirty="0" smtClean="0"/>
              <a:t>Again, use the table to </a:t>
            </a:r>
            <a:r>
              <a:rPr lang="en-US" altLang="zh-CN" sz="2800" kern="0" dirty="0" err="1" smtClean="0"/>
              <a:t>summarise</a:t>
            </a:r>
            <a:r>
              <a:rPr lang="en-US" altLang="zh-CN" sz="2800" kern="0" dirty="0" smtClean="0"/>
              <a:t> the findings.</a:t>
            </a:r>
          </a:p>
          <a:p>
            <a:r>
              <a:rPr lang="en-US" altLang="zh-CN" sz="2800" kern="0" dirty="0" smtClean="0"/>
              <a:t>Critical analysis is presented but may not be comprehensive.  </a:t>
            </a:r>
            <a:endParaRPr lang="en-US" altLang="zh-CN" sz="2800" kern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800" kern="0" dirty="0" smtClean="0"/>
          </a:p>
        </p:txBody>
      </p:sp>
    </p:spTree>
    <p:extLst>
      <p:ext uri="{BB962C8B-B14F-4D97-AF65-F5344CB8AC3E}">
        <p14:creationId xmlns:p14="http://schemas.microsoft.com/office/powerpoint/2010/main" val="13071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2 (Revised structure):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25</a:t>
            </a:fld>
            <a:endParaRPr lang="en-AU" altLang="zh-CN" sz="1100" smtClean="0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153663" y="620688"/>
            <a:ext cx="8502975" cy="230425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How does the intestinal gas produced?</a:t>
            </a:r>
          </a:p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What is the link between intestinal gas and gut diseases and disorders?</a:t>
            </a:r>
          </a:p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What are the techniques to measure the intestinal gas? </a:t>
            </a:r>
          </a:p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What are the instrumentation involved?</a:t>
            </a:r>
          </a:p>
          <a:p>
            <a:pPr marL="0" indent="0">
              <a:buNone/>
            </a:pPr>
            <a:endParaRPr lang="en-US" altLang="zh-CN" sz="2200" kern="0" dirty="0" smtClean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53663" y="3565540"/>
            <a:ext cx="8502975" cy="30003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Intestinal gases as biomarkers</a:t>
            </a:r>
          </a:p>
          <a:p>
            <a:pPr marL="762000" lvl="1" indent="-457200">
              <a:buFont typeface="+mj-lt"/>
              <a:buAutoNum type="arabicPeriod"/>
            </a:pPr>
            <a:r>
              <a:rPr lang="en-US" altLang="zh-CN" sz="1800" kern="0" dirty="0" smtClean="0"/>
              <a:t>Microbial contribution to the intestinal gas</a:t>
            </a:r>
          </a:p>
          <a:p>
            <a:pPr marL="762000" lvl="1" indent="-457200">
              <a:buFont typeface="+mj-lt"/>
              <a:buAutoNum type="arabicPeriod"/>
            </a:pPr>
            <a:r>
              <a:rPr lang="en-US" altLang="zh-CN" sz="1800" kern="0" dirty="0" smtClean="0"/>
              <a:t>Links between intestinal gas and gut diseases and disorder    </a:t>
            </a:r>
          </a:p>
          <a:p>
            <a:r>
              <a:rPr lang="en-US" altLang="zh-CN" sz="2200" kern="0" dirty="0" smtClean="0"/>
              <a:t>Breath analysis (clinical significance and instrumentation)</a:t>
            </a:r>
          </a:p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In vitro faecal fermentation system </a:t>
            </a:r>
            <a:r>
              <a:rPr lang="en-US" altLang="zh-CN" sz="2200" kern="0" dirty="0"/>
              <a:t>(clinical significance and instrumentation)</a:t>
            </a:r>
            <a:endParaRPr lang="en-US" altLang="zh-CN" sz="2200" kern="0" dirty="0" smtClean="0"/>
          </a:p>
          <a:p>
            <a:r>
              <a:rPr lang="en-US" altLang="zh-CN" sz="2200" kern="0" dirty="0"/>
              <a:t> </a:t>
            </a:r>
            <a:r>
              <a:rPr lang="en-US" altLang="zh-CN" sz="2200" kern="0" dirty="0" smtClean="0"/>
              <a:t>In vivo human gas capsule (position in the diagnostics) </a:t>
            </a:r>
          </a:p>
          <a:p>
            <a:pPr marL="0" indent="0">
              <a:buNone/>
            </a:pPr>
            <a:endParaRPr lang="en-US" altLang="zh-CN" sz="2200" kern="0" dirty="0" smtClean="0"/>
          </a:p>
        </p:txBody>
      </p:sp>
      <p:sp>
        <p:nvSpPr>
          <p:cNvPr id="2" name="Down Arrow 1"/>
          <p:cNvSpPr/>
          <p:nvPr/>
        </p:nvSpPr>
        <p:spPr bwMode="auto">
          <a:xfrm>
            <a:off x="3851920" y="2996952"/>
            <a:ext cx="416543" cy="496580"/>
          </a:xfrm>
          <a:prstGeom prst="downArrow">
            <a:avLst/>
          </a:prstGeom>
          <a:solidFill>
            <a:srgbClr val="6699FF"/>
          </a:solidFill>
          <a:ln w="952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8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2" y="52100"/>
            <a:ext cx="9098857" cy="922337"/>
          </a:xfrm>
        </p:spPr>
        <p:txBody>
          <a:bodyPr/>
          <a:lstStyle/>
          <a:p>
            <a:r>
              <a:rPr lang="en-US" sz="3000" b="1" dirty="0" smtClean="0"/>
              <a:t>Suggested structure for a mini-literature review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26</a:t>
            </a:fld>
            <a:endParaRPr lang="en-AU" altLang="zh-CN" sz="1100" smtClean="0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153663" y="764704"/>
            <a:ext cx="888283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kern="0" dirty="0" smtClean="0"/>
              <a:t>Assuming the word limit is ~1000, literature reviewing a technique</a:t>
            </a:r>
          </a:p>
          <a:p>
            <a:r>
              <a:rPr lang="en-US" altLang="zh-CN" sz="2800" kern="0" dirty="0"/>
              <a:t> I</a:t>
            </a:r>
            <a:r>
              <a:rPr lang="en-US" altLang="zh-CN" sz="2800" kern="0" dirty="0" smtClean="0"/>
              <a:t>ntroduction (200-300 words)</a:t>
            </a:r>
          </a:p>
          <a:p>
            <a:pPr marL="0" indent="0">
              <a:buNone/>
            </a:pPr>
            <a:r>
              <a:rPr lang="en-US" altLang="zh-CN" sz="2800" kern="0" dirty="0">
                <a:solidFill>
                  <a:srgbClr val="FF0000"/>
                </a:solidFill>
              </a:rPr>
              <a:t> </a:t>
            </a:r>
            <a:r>
              <a:rPr lang="en-US" altLang="zh-CN" sz="2800" kern="0" dirty="0" smtClean="0">
                <a:solidFill>
                  <a:srgbClr val="FF0000"/>
                </a:solidFill>
              </a:rPr>
              <a:t>  - brief description of this technique, history? Market capacity? Significance?</a:t>
            </a:r>
          </a:p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Summary of different approaches for realizing this technique (400-500 </a:t>
            </a:r>
            <a:r>
              <a:rPr lang="en-US" altLang="zh-CN" sz="2800" kern="0" dirty="0"/>
              <a:t>words</a:t>
            </a:r>
            <a:r>
              <a:rPr lang="en-US" altLang="zh-CN" sz="2800" kern="0" dirty="0" smtClean="0"/>
              <a:t>)</a:t>
            </a:r>
          </a:p>
          <a:p>
            <a:pPr marL="0" indent="0">
              <a:buNone/>
            </a:pPr>
            <a:r>
              <a:rPr lang="en-US" altLang="zh-CN" sz="2800" kern="0" dirty="0"/>
              <a:t> </a:t>
            </a:r>
            <a:r>
              <a:rPr lang="en-US" altLang="zh-CN" sz="2800" kern="0" dirty="0" smtClean="0"/>
              <a:t> </a:t>
            </a:r>
            <a:r>
              <a:rPr lang="en-US" altLang="zh-CN" sz="2800" kern="0" dirty="0" smtClean="0">
                <a:solidFill>
                  <a:srgbClr val="FF0000"/>
                </a:solidFill>
              </a:rPr>
              <a:t>- review structure applied</a:t>
            </a:r>
            <a:endParaRPr lang="en-US" altLang="zh-CN" sz="2800" kern="0" dirty="0" smtClean="0"/>
          </a:p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Critical discussion (100-200 words) </a:t>
            </a:r>
          </a:p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Applications </a:t>
            </a:r>
            <a:r>
              <a:rPr lang="en-US" altLang="zh-CN" sz="2800" kern="0" dirty="0"/>
              <a:t>and conclusion (100-200 words)</a:t>
            </a:r>
            <a:endParaRPr lang="en-US" altLang="zh-CN" sz="2800" kern="0" dirty="0" smtClean="0"/>
          </a:p>
        </p:txBody>
      </p:sp>
    </p:spTree>
    <p:extLst>
      <p:ext uri="{BB962C8B-B14F-4D97-AF65-F5344CB8AC3E}">
        <p14:creationId xmlns:p14="http://schemas.microsoft.com/office/powerpoint/2010/main" val="32178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Conclusions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27</a:t>
            </a:fld>
            <a:endParaRPr lang="en-AU" altLang="zh-CN" sz="1100" smtClean="0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153663" y="764704"/>
            <a:ext cx="8882833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Literature review is a learning process.</a:t>
            </a:r>
          </a:p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The time you spent on literature review is proportional to how comprehensive the review is.</a:t>
            </a:r>
          </a:p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The depth of the critical discussion in the literature review depends on how well you understand the field.</a:t>
            </a:r>
          </a:p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A good structure is the key of success in literature review.</a:t>
            </a:r>
          </a:p>
          <a:p>
            <a:r>
              <a:rPr lang="en-US" altLang="zh-CN" sz="2800" kern="0" dirty="0"/>
              <a:t> </a:t>
            </a:r>
            <a:r>
              <a:rPr lang="en-US" altLang="zh-CN" sz="2800" kern="0" dirty="0" smtClean="0"/>
              <a:t>No shortcut!</a:t>
            </a:r>
          </a:p>
        </p:txBody>
      </p:sp>
    </p:spTree>
    <p:extLst>
      <p:ext uri="{BB962C8B-B14F-4D97-AF65-F5344CB8AC3E}">
        <p14:creationId xmlns:p14="http://schemas.microsoft.com/office/powerpoint/2010/main" val="85042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Why literature review ?</a:t>
            </a:r>
            <a:endParaRPr lang="en-AU" sz="3000" b="1" dirty="0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126021" y="939668"/>
            <a:ext cx="9270515" cy="2849372"/>
          </a:xfrm>
        </p:spPr>
        <p:txBody>
          <a:bodyPr/>
          <a:lstStyle/>
          <a:p>
            <a:r>
              <a:rPr lang="en-US" altLang="zh-CN" sz="2800" dirty="0" smtClean="0"/>
              <a:t>Attain a good knowledge of the field of enquiry</a:t>
            </a:r>
          </a:p>
          <a:p>
            <a:r>
              <a:rPr lang="en-US" altLang="zh-CN" sz="2800" dirty="0" smtClean="0"/>
              <a:t>Position your work and research</a:t>
            </a:r>
          </a:p>
          <a:p>
            <a:r>
              <a:rPr lang="en-US" altLang="zh-CN" sz="2800" dirty="0"/>
              <a:t>Identify research opportunities  </a:t>
            </a:r>
            <a:endParaRPr lang="en-US" altLang="zh-CN" sz="2800" dirty="0" smtClean="0"/>
          </a:p>
          <a:p>
            <a:r>
              <a:rPr lang="en-US" altLang="zh-CN" sz="2800" dirty="0" smtClean="0"/>
              <a:t>Find solutions for problem</a:t>
            </a:r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RMIT University©yyyy</a:t>
            </a:r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3</a:t>
            </a:fld>
            <a:endParaRPr lang="en-AU" altLang="zh-CN" sz="110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53663" y="6225195"/>
            <a:ext cx="423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Ref</a:t>
            </a:r>
            <a:r>
              <a:rPr lang="en-AU" dirty="0">
                <a:solidFill>
                  <a:schemeClr val="tx1"/>
                </a:solidFill>
              </a:rPr>
              <a:t>: otecportfoliomei.weebly.com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33056"/>
            <a:ext cx="5310075" cy="221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What is literature review ?</a:t>
            </a:r>
            <a:endParaRPr lang="en-AU" sz="3000" b="1" dirty="0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121230" y="695722"/>
            <a:ext cx="8766459" cy="38574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Common misunderstandings and mistakes: 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A simple annotated bibliography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A combination list of unrelated literature </a:t>
            </a:r>
          </a:p>
          <a:p>
            <a:r>
              <a:rPr lang="en-US" altLang="zh-CN" sz="2800" dirty="0" smtClean="0"/>
              <a:t> Lack of critical thinking or justification </a:t>
            </a:r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RMIT University©yyyy</a:t>
            </a:r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4</a:t>
            </a:fld>
            <a:endParaRPr lang="en-AU" altLang="zh-CN" sz="11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6525"/>
            <a:ext cx="3440042" cy="22933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4500" y="5549297"/>
            <a:ext cx="423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Ref</a:t>
            </a:r>
            <a:r>
              <a:rPr lang="en-AU" dirty="0">
                <a:solidFill>
                  <a:schemeClr val="tx1"/>
                </a:solidFill>
              </a:rPr>
              <a:t>: studyinuk.universiablogs.net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24" y="3584122"/>
            <a:ext cx="6132234" cy="21601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46105" y="5681041"/>
            <a:ext cx="423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Ref</a:t>
            </a:r>
            <a:r>
              <a:rPr lang="en-AU" dirty="0">
                <a:solidFill>
                  <a:schemeClr val="tx1"/>
                </a:solidFill>
              </a:rPr>
              <a:t>: libguides.library.cqu.edu.au</a:t>
            </a:r>
          </a:p>
        </p:txBody>
      </p:sp>
    </p:spTree>
    <p:extLst>
      <p:ext uri="{BB962C8B-B14F-4D97-AF65-F5344CB8AC3E}">
        <p14:creationId xmlns:p14="http://schemas.microsoft.com/office/powerpoint/2010/main" val="6604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/>
              <a:t>C</a:t>
            </a:r>
            <a:r>
              <a:rPr lang="en-US" sz="3000" b="1" dirty="0" smtClean="0"/>
              <a:t>ommon literature review process </a:t>
            </a:r>
            <a:endParaRPr lang="en-AU" sz="3000" b="1" dirty="0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153663" y="892387"/>
            <a:ext cx="4994401" cy="592397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1. Define the topic and scope  </a:t>
            </a:r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RMIT University©yyyy</a:t>
            </a:r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5</a:t>
            </a:fld>
            <a:endParaRPr lang="en-AU" altLang="zh-CN" sz="1100" smtClean="0"/>
          </a:p>
        </p:txBody>
      </p:sp>
      <p:sp>
        <p:nvSpPr>
          <p:cNvPr id="4" name="Down Arrow 3"/>
          <p:cNvSpPr/>
          <p:nvPr/>
        </p:nvSpPr>
        <p:spPr bwMode="auto">
          <a:xfrm>
            <a:off x="2362076" y="1613528"/>
            <a:ext cx="432048" cy="504056"/>
          </a:xfrm>
          <a:prstGeom prst="downArrow">
            <a:avLst/>
          </a:prstGeom>
          <a:solidFill>
            <a:srgbClr val="6699FF"/>
          </a:solidFill>
          <a:ln w="952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683567" y="2210300"/>
            <a:ext cx="7699696" cy="59239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kern="0" dirty="0"/>
              <a:t>2</a:t>
            </a:r>
            <a:r>
              <a:rPr lang="en-US" altLang="zh-CN" sz="2800" kern="0" dirty="0" smtClean="0"/>
              <a:t>. Search and choose for relevant literature</a:t>
            </a:r>
          </a:p>
        </p:txBody>
      </p:sp>
      <p:sp>
        <p:nvSpPr>
          <p:cNvPr id="12" name="Down Arrow 11"/>
          <p:cNvSpPr/>
          <p:nvPr/>
        </p:nvSpPr>
        <p:spPr bwMode="auto">
          <a:xfrm>
            <a:off x="3347864" y="2931227"/>
            <a:ext cx="432048" cy="504056"/>
          </a:xfrm>
          <a:prstGeom prst="downArrow">
            <a:avLst/>
          </a:prstGeom>
          <a:solidFill>
            <a:srgbClr val="6699FF"/>
          </a:solidFill>
          <a:ln w="952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1187624" y="3551236"/>
            <a:ext cx="6264696" cy="59239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kern="0" dirty="0" smtClean="0"/>
              <a:t>3. Analysis and interpret the literature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1763688" y="4892172"/>
            <a:ext cx="6619575" cy="9084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kern="0" dirty="0"/>
              <a:t>4</a:t>
            </a:r>
            <a:r>
              <a:rPr lang="en-US" altLang="zh-CN" sz="2800" kern="0" dirty="0" smtClean="0"/>
              <a:t>. Summarize the findings and write the literature review 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4157014" y="4313894"/>
            <a:ext cx="432048" cy="504056"/>
          </a:xfrm>
          <a:prstGeom prst="downArrow">
            <a:avLst/>
          </a:prstGeom>
          <a:solidFill>
            <a:srgbClr val="6699FF"/>
          </a:solidFill>
          <a:ln w="952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9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Useful tools for literature review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6</a:t>
            </a:fld>
            <a:endParaRPr lang="en-AU" altLang="zh-CN" sz="1100" smtClean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144321" y="764704"/>
            <a:ext cx="3779608" cy="295232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Database</a:t>
            </a:r>
          </a:p>
          <a:p>
            <a:r>
              <a:rPr lang="en-US" altLang="zh-CN" sz="2800" dirty="0" smtClean="0"/>
              <a:t>Web of Science</a:t>
            </a:r>
          </a:p>
          <a:p>
            <a:r>
              <a:rPr lang="en-US" altLang="zh-CN" sz="2800" dirty="0" smtClean="0"/>
              <a:t>Scopus</a:t>
            </a:r>
          </a:p>
          <a:p>
            <a:r>
              <a:rPr lang="en-US" altLang="zh-CN" sz="2800" dirty="0" smtClean="0"/>
              <a:t>IEEE </a:t>
            </a:r>
            <a:r>
              <a:rPr lang="en-US" altLang="zh-CN" sz="2800" dirty="0" err="1" smtClean="0"/>
              <a:t>Xplore</a:t>
            </a:r>
            <a:r>
              <a:rPr lang="en-US" altLang="zh-CN" sz="28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60"/>
          <a:stretch/>
        </p:blipFill>
        <p:spPr>
          <a:xfrm>
            <a:off x="3070225" y="761898"/>
            <a:ext cx="6038279" cy="4829175"/>
          </a:xfrm>
          <a:prstGeom prst="rect">
            <a:avLst/>
          </a:prstGeom>
        </p:spPr>
      </p:pic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144321" y="3575766"/>
            <a:ext cx="3779608" cy="129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kern="0" dirty="0" smtClean="0"/>
              <a:t>Referencing tool</a:t>
            </a:r>
          </a:p>
          <a:p>
            <a:r>
              <a:rPr lang="en-US" altLang="zh-CN" sz="2800" kern="0" dirty="0" smtClean="0"/>
              <a:t>Endnote</a:t>
            </a:r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153663" y="5075595"/>
            <a:ext cx="3779608" cy="129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kern="0" dirty="0" smtClean="0"/>
              <a:t>Help?</a:t>
            </a:r>
          </a:p>
          <a:p>
            <a:r>
              <a:rPr lang="en-US" altLang="zh-CN" sz="2800" kern="0" dirty="0" smtClean="0"/>
              <a:t>RMIT Library</a:t>
            </a:r>
          </a:p>
        </p:txBody>
      </p:sp>
    </p:spTree>
    <p:extLst>
      <p:ext uri="{BB962C8B-B14F-4D97-AF65-F5344CB8AC3E}">
        <p14:creationId xmlns:p14="http://schemas.microsoft.com/office/powerpoint/2010/main" val="9216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1: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7</a:t>
            </a:fld>
            <a:endParaRPr lang="en-AU" altLang="zh-CN" sz="110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444500" y="3813844"/>
            <a:ext cx="8502975" cy="275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kern="0" dirty="0" smtClean="0"/>
              <a:t>Background:</a:t>
            </a:r>
          </a:p>
          <a:p>
            <a:r>
              <a:rPr lang="en-US" altLang="zh-CN" sz="2800" kern="0" dirty="0" smtClean="0"/>
              <a:t>In 2011, I was invited as a co-author for reviewing the current state-of-the-art research on a nanostructured material called “tungsten oxide”. </a:t>
            </a:r>
          </a:p>
          <a:p>
            <a:r>
              <a:rPr lang="en-US" altLang="zh-CN" sz="2800" kern="0" dirty="0" smtClean="0"/>
              <a:t>Time from preparation to submission: 3 months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0" y="690870"/>
            <a:ext cx="9144000" cy="303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7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1 (topic and scope definition):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8</a:t>
            </a:fld>
            <a:endParaRPr lang="en-AU" altLang="zh-CN" sz="110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444500" y="3813844"/>
            <a:ext cx="8502975" cy="275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kern="0" dirty="0" smtClean="0"/>
              <a:t>Keywords:</a:t>
            </a:r>
          </a:p>
          <a:p>
            <a:r>
              <a:rPr lang="en-US" altLang="zh-CN" sz="2800" kern="0" dirty="0" smtClean="0"/>
              <a:t>Tungsten oxide (type in “tungsten oxide*”)</a:t>
            </a:r>
          </a:p>
          <a:p>
            <a:r>
              <a:rPr lang="en-US" altLang="zh-CN" sz="2800" kern="0" dirty="0" smtClean="0"/>
              <a:t>Nanostructure (type in “</a:t>
            </a:r>
            <a:r>
              <a:rPr lang="en-US" altLang="zh-CN" sz="2800" kern="0" dirty="0" err="1" smtClean="0"/>
              <a:t>nano</a:t>
            </a:r>
            <a:r>
              <a:rPr lang="en-US" altLang="zh-CN" sz="2800" kern="0" dirty="0" smtClean="0"/>
              <a:t>*”) </a:t>
            </a:r>
          </a:p>
          <a:p>
            <a:r>
              <a:rPr lang="en-US" altLang="zh-CN" sz="2800" kern="0" dirty="0" smtClean="0"/>
              <a:t>Returned at 3292 search results!!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827"/>
            <a:ext cx="9144000" cy="311634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0" y="1700808"/>
            <a:ext cx="755576" cy="360040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3663" y="52100"/>
            <a:ext cx="8229600" cy="922337"/>
          </a:xfrm>
        </p:spPr>
        <p:txBody>
          <a:bodyPr/>
          <a:lstStyle/>
          <a:p>
            <a:r>
              <a:rPr lang="en-US" sz="3000" b="1" dirty="0" smtClean="0"/>
              <a:t>Example 1 (review structure):</a:t>
            </a:r>
            <a:endParaRPr lang="en-AU" sz="3000" b="1" dirty="0" smtClean="0"/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dirty="0" smtClean="0"/>
              <a:t>RMIT </a:t>
            </a:r>
            <a:r>
              <a:rPr lang="en-AU" sz="1100" dirty="0" err="1" smtClean="0"/>
              <a:t>University©yyyy</a:t>
            </a:r>
            <a:endParaRPr lang="en-AU" sz="1100" dirty="0" smtClean="0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100" smtClean="0"/>
              <a:t>School/Department/Area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C7015A-229D-487D-9500-F81A3DF7EA6D}" type="slidenum">
              <a:rPr lang="zh-CN" altLang="en-AU" sz="1100" smtClean="0"/>
              <a:pPr eaLnBrk="1" hangingPunct="1"/>
              <a:t>9</a:t>
            </a:fld>
            <a:endParaRPr lang="en-AU" altLang="zh-CN" sz="110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276062" y="546452"/>
            <a:ext cx="8502975" cy="684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sz="2200" kern="0" dirty="0" smtClean="0"/>
              <a:t>Properties</a:t>
            </a:r>
          </a:p>
          <a:p>
            <a:pPr marL="819150" lvl="1" indent="-514350">
              <a:buFont typeface="+mj-lt"/>
              <a:buAutoNum type="arabicPeriod"/>
            </a:pPr>
            <a:r>
              <a:rPr lang="en-US" altLang="zh-CN" sz="2200" kern="0" dirty="0" smtClean="0"/>
              <a:t>Crystal structure</a:t>
            </a:r>
          </a:p>
          <a:p>
            <a:pPr marL="819150" lvl="1" indent="-514350">
              <a:buFont typeface="+mj-lt"/>
              <a:buAutoNum type="arabicPeriod"/>
            </a:pPr>
            <a:r>
              <a:rPr lang="en-US" altLang="zh-CN" sz="2200" kern="0" dirty="0" smtClean="0"/>
              <a:t>Electronic properties (electronic band structure, conductivity etc.)</a:t>
            </a:r>
          </a:p>
          <a:p>
            <a:pPr marL="819150" lvl="1" indent="-514350">
              <a:buFont typeface="+mj-lt"/>
              <a:buAutoNum type="arabicPeriod"/>
            </a:pPr>
            <a:r>
              <a:rPr lang="en-US" altLang="zh-CN" sz="2200" kern="0" dirty="0" smtClean="0"/>
              <a:t>Optical properties (emissions, absorption etc.)</a:t>
            </a:r>
          </a:p>
          <a:p>
            <a:pPr marL="819150" lvl="1" indent="-514350">
              <a:buFont typeface="+mj-lt"/>
              <a:buAutoNum type="arabicPeriod"/>
            </a:pPr>
            <a:r>
              <a:rPr lang="en-US" altLang="zh-CN" sz="2200" kern="0" dirty="0" smtClean="0"/>
              <a:t>Other (magnetic, mechanical etc.)      </a:t>
            </a:r>
          </a:p>
          <a:p>
            <a:r>
              <a:rPr lang="en-US" altLang="zh-CN" sz="2200" kern="0" dirty="0" smtClean="0"/>
              <a:t>Synthesis</a:t>
            </a:r>
          </a:p>
          <a:p>
            <a:pPr marL="819150" lvl="1" indent="-514350">
              <a:buFont typeface="+mj-lt"/>
              <a:buAutoNum type="arabicPeriod"/>
            </a:pPr>
            <a:r>
              <a:rPr lang="en-US" altLang="zh-CN" sz="2200" kern="0" dirty="0" smtClean="0"/>
              <a:t>Vapor phase (physical vapor, chemical vapor etc.)</a:t>
            </a:r>
            <a:endParaRPr lang="en-US" altLang="zh-CN" sz="2200" kern="0" dirty="0"/>
          </a:p>
          <a:p>
            <a:pPr marL="819150" lvl="1" indent="-514350">
              <a:buFont typeface="+mj-lt"/>
              <a:buAutoNum type="arabicPeriod"/>
            </a:pPr>
            <a:r>
              <a:rPr lang="en-US" altLang="zh-CN" sz="2200" kern="0" dirty="0" smtClean="0"/>
              <a:t>Liquid phase (hydrothermal, electroplating etc.) </a:t>
            </a:r>
          </a:p>
          <a:p>
            <a:r>
              <a:rPr lang="en-US" altLang="zh-CN" sz="2200" kern="0" dirty="0" smtClean="0"/>
              <a:t>Application</a:t>
            </a:r>
          </a:p>
          <a:p>
            <a:pPr marL="819150" lvl="1" indent="-514350">
              <a:buFont typeface="+mj-lt"/>
              <a:buAutoNum type="arabicPeriod"/>
            </a:pPr>
            <a:r>
              <a:rPr lang="en-US" altLang="zh-CN" sz="2200" kern="0" dirty="0" smtClean="0"/>
              <a:t>Electronic devices</a:t>
            </a:r>
            <a:endParaRPr lang="en-US" altLang="zh-CN" sz="2200" kern="0" dirty="0"/>
          </a:p>
          <a:p>
            <a:pPr marL="819150" lvl="1" indent="-514350">
              <a:buFont typeface="+mj-lt"/>
              <a:buAutoNum type="arabicPeriod"/>
            </a:pPr>
            <a:r>
              <a:rPr lang="en-US" altLang="zh-CN" sz="2200" kern="0" dirty="0" smtClean="0"/>
              <a:t>Optical devices</a:t>
            </a:r>
            <a:endParaRPr lang="en-US" altLang="zh-CN" sz="2200" kern="0" dirty="0"/>
          </a:p>
          <a:p>
            <a:pPr marL="819150" lvl="1" indent="-514350">
              <a:buFont typeface="+mj-lt"/>
              <a:buAutoNum type="arabicPeriod"/>
            </a:pPr>
            <a:r>
              <a:rPr lang="en-US" altLang="zh-CN" sz="2200" kern="0" dirty="0" smtClean="0"/>
              <a:t>Electro-optical devices</a:t>
            </a:r>
          </a:p>
          <a:p>
            <a:pPr marL="819150" lvl="1" indent="-514350">
              <a:buFont typeface="+mj-lt"/>
              <a:buAutoNum type="arabicPeriod"/>
            </a:pPr>
            <a:r>
              <a:rPr lang="en-US" altLang="zh-CN" sz="2200" kern="0" dirty="0" smtClean="0"/>
              <a:t>Optoelectronic devices</a:t>
            </a:r>
            <a:endParaRPr lang="en-US" altLang="zh-CN" sz="2200" kern="0" dirty="0"/>
          </a:p>
          <a:p>
            <a:pPr marL="0" indent="0">
              <a:buNone/>
            </a:pPr>
            <a:endParaRPr lang="en-US" altLang="zh-CN" sz="2200" kern="0" dirty="0" smtClean="0"/>
          </a:p>
        </p:txBody>
      </p:sp>
    </p:spTree>
    <p:extLst>
      <p:ext uri="{BB962C8B-B14F-4D97-AF65-F5344CB8AC3E}">
        <p14:creationId xmlns:p14="http://schemas.microsoft.com/office/powerpoint/2010/main" val="16951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u_completion_seminar">
  <a:themeElements>
    <a:clrScheme name="RMIT Core Presentation 2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EBDB0"/>
      </a:accent1>
      <a:accent2>
        <a:srgbClr val="EE3224"/>
      </a:accent2>
      <a:accent3>
        <a:srgbClr val="FFFFFF"/>
      </a:accent3>
      <a:accent4>
        <a:srgbClr val="000000"/>
      </a:accent4>
      <a:accent5>
        <a:srgbClr val="DBDBD4"/>
      </a:accent5>
      <a:accent6>
        <a:srgbClr val="D82C20"/>
      </a:accent6>
      <a:hlink>
        <a:srgbClr val="000000"/>
      </a:hlink>
      <a:folHlink>
        <a:srgbClr val="FFEE00"/>
      </a:folHlink>
    </a:clrScheme>
    <a:fontScheme name="RMIT Core Presentation 2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RMIT Core Presentation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EBDB0"/>
        </a:accent1>
        <a:accent2>
          <a:srgbClr val="EE3224"/>
        </a:accent2>
        <a:accent3>
          <a:srgbClr val="FFFFFF"/>
        </a:accent3>
        <a:accent4>
          <a:srgbClr val="000000"/>
        </a:accent4>
        <a:accent5>
          <a:srgbClr val="DBDBD4"/>
        </a:accent5>
        <a:accent6>
          <a:srgbClr val="D82C20"/>
        </a:accent6>
        <a:hlink>
          <a:srgbClr val="000000"/>
        </a:hlink>
        <a:folHlink>
          <a:srgbClr val="FFE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Ou_completion_seminar</Template>
  <TotalTime>7041</TotalTime>
  <Words>1184</Words>
  <Application>Microsoft Office PowerPoint</Application>
  <PresentationFormat>On-screen Show (4:3)</PresentationFormat>
  <Paragraphs>224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宋体</vt:lpstr>
      <vt:lpstr>宋体</vt:lpstr>
      <vt:lpstr>Arial</vt:lpstr>
      <vt:lpstr>Calibri</vt:lpstr>
      <vt:lpstr>Times New Roman</vt:lpstr>
      <vt:lpstr>Ou_completion_seminar</vt:lpstr>
      <vt:lpstr>Literature Review: The Key to the Door of Research</vt:lpstr>
      <vt:lpstr>Lecture structure</vt:lpstr>
      <vt:lpstr>Why literature review ?</vt:lpstr>
      <vt:lpstr>What is literature review ?</vt:lpstr>
      <vt:lpstr>Common literature review process </vt:lpstr>
      <vt:lpstr>Useful tools for literature review</vt:lpstr>
      <vt:lpstr>Example 1:</vt:lpstr>
      <vt:lpstr>Example 1 (topic and scope definition):</vt:lpstr>
      <vt:lpstr>Example 1 (review structure):</vt:lpstr>
      <vt:lpstr>Example 1 (part search):</vt:lpstr>
      <vt:lpstr>Example 1 (part search):</vt:lpstr>
      <vt:lpstr>Example 1 (part search):</vt:lpstr>
      <vt:lpstr>Example 1 (critical discussion):</vt:lpstr>
      <vt:lpstr>Example 1 (critical discussion):</vt:lpstr>
      <vt:lpstr>Example 1 (critical discussion):</vt:lpstr>
      <vt:lpstr>How about you know nothing about the field?</vt:lpstr>
      <vt:lpstr>PowerPoint Presentation</vt:lpstr>
      <vt:lpstr>Example 2:</vt:lpstr>
      <vt:lpstr>Example 2 (difficulties):</vt:lpstr>
      <vt:lpstr>Example 2 (questions in my mind):</vt:lpstr>
      <vt:lpstr>Example 2 (finding the structure):</vt:lpstr>
      <vt:lpstr>Example 2:</vt:lpstr>
      <vt:lpstr>Example 2:</vt:lpstr>
      <vt:lpstr>Example 2:</vt:lpstr>
      <vt:lpstr>Example 2 (Revised structure):</vt:lpstr>
      <vt:lpstr>Suggested structure for a mini-literature review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TiO2 nanotubes and WO3 nanostructures for dye-sensitized solar cells</dc:title>
  <dc:creator>Ou</dc:creator>
  <cp:lastModifiedBy>Jian Zhen Ou</cp:lastModifiedBy>
  <cp:revision>364</cp:revision>
  <dcterms:created xsi:type="dcterms:W3CDTF">2012-05-28T00:36:27Z</dcterms:created>
  <dcterms:modified xsi:type="dcterms:W3CDTF">2018-03-26T22:17:48Z</dcterms:modified>
</cp:coreProperties>
</file>